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89" r:id="rId2"/>
    <p:sldId id="262" r:id="rId3"/>
    <p:sldId id="302" r:id="rId4"/>
    <p:sldId id="312" r:id="rId5"/>
    <p:sldId id="313" r:id="rId6"/>
    <p:sldId id="31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C"/>
    <a:srgbClr val="000000"/>
    <a:srgbClr val="419BD3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1"/>
    <p:restoredTop sz="84582" autoAdjust="0"/>
  </p:normalViewPr>
  <p:slideViewPr>
    <p:cSldViewPr snapToGrid="0" snapToObjects="1">
      <p:cViewPr varScale="1">
        <p:scale>
          <a:sx n="88" d="100"/>
          <a:sy n="88" d="100"/>
        </p:scale>
        <p:origin x="5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825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228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65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6" r:id="rId3"/>
    <p:sldLayoutId id="2147483672" r:id="rId4"/>
    <p:sldLayoutId id="2147483673" r:id="rId5"/>
    <p:sldLayoutId id="2147483674" r:id="rId6"/>
    <p:sldLayoutId id="214748367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7073900" cy="1655762"/>
          </a:xfrm>
        </p:spPr>
        <p:txBody>
          <a:bodyPr>
            <a:normAutofit/>
          </a:bodyPr>
          <a:lstStyle/>
          <a:p>
            <a:r>
              <a:rPr lang="en-US" b="0" dirty="0"/>
              <a:t>Intermediate System to Intermediate System (IS-IS)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10312"/>
            <a:ext cx="315548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1C561-8755-4204-8855-F23ADD78FEE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Adjacency formation and DIS election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3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IS-IS Neighbors and Adjacencies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Adjacency Formation Rules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690688"/>
            <a:ext cx="8598574" cy="3049865"/>
          </a:xfrm>
        </p:spPr>
        <p:txBody>
          <a:bodyPr>
            <a:normAutofit/>
          </a:bodyPr>
          <a:lstStyle/>
          <a:p>
            <a:r>
              <a:rPr lang="en-US" dirty="0"/>
              <a:t>Adjacencies are formed by exchanging IIH PDUs</a:t>
            </a:r>
          </a:p>
          <a:p>
            <a:r>
              <a:rPr lang="en-US" dirty="0"/>
              <a:t>L1 routers will not form an adjacency with an L2 router</a:t>
            </a:r>
          </a:p>
          <a:p>
            <a:pPr lvl="1"/>
            <a:r>
              <a:rPr lang="en-US" dirty="0"/>
              <a:t>Similarly, L2 routers will not form an adjacency with an L1 router</a:t>
            </a:r>
          </a:p>
          <a:p>
            <a:r>
              <a:rPr lang="en-US" dirty="0"/>
              <a:t>For L1 adjacencies to form, the configured area ID must be identical</a:t>
            </a:r>
          </a:p>
          <a:p>
            <a:r>
              <a:rPr lang="en-US" dirty="0"/>
              <a:t>For L2 adjacencies, the area ID may be the same or different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45B092-CBD9-341F-A137-D23326C5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771" y="1513332"/>
            <a:ext cx="3502933" cy="4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The DIS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0701827" cy="4116664"/>
          </a:xfrm>
        </p:spPr>
        <p:txBody>
          <a:bodyPr>
            <a:normAutofit/>
          </a:bodyPr>
          <a:lstStyle/>
          <a:p>
            <a:r>
              <a:rPr lang="en-US" dirty="0"/>
              <a:t>Recall from our IS-IS overview that there exists a concept similar to the OSPF DR in IS-IS, which is called the Designated Intermediate System or DIS.</a:t>
            </a:r>
          </a:p>
          <a:p>
            <a:r>
              <a:rPr lang="en-US" dirty="0"/>
              <a:t>The DIS is </a:t>
            </a:r>
            <a:r>
              <a:rPr lang="en-US" i="1" dirty="0"/>
              <a:t>elected</a:t>
            </a:r>
            <a:r>
              <a:rPr lang="en-US" dirty="0"/>
              <a:t> using the priority value included in IIH PDUs. The highest priority value advertised wins the election</a:t>
            </a:r>
          </a:p>
          <a:p>
            <a:pPr lvl="1"/>
            <a:r>
              <a:rPr lang="en-US" dirty="0"/>
              <a:t>In the event of a priority tie, the node with the highest MAC address wins the election</a:t>
            </a:r>
          </a:p>
          <a:p>
            <a:pPr lvl="2"/>
            <a:r>
              <a:rPr lang="en-US" dirty="0"/>
              <a:t>In the OSI protocol suite, the MAC address is called the Subnet Point of Attachment.</a:t>
            </a:r>
          </a:p>
          <a:p>
            <a:r>
              <a:rPr lang="en-US" dirty="0"/>
              <a:t>A separate DIS is elected for L1 and L2 adjacencies, though this may result in the same IS being elected for both</a:t>
            </a:r>
          </a:p>
          <a:p>
            <a:r>
              <a:rPr lang="en-US" dirty="0"/>
              <a:t>Much like in OSPF, the DIS represents the broadcast network segment as a </a:t>
            </a:r>
            <a:r>
              <a:rPr lang="en-US" dirty="0" err="1"/>
              <a:t>pseudonode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602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The DIS Cont.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0701827" cy="2554564"/>
          </a:xfrm>
        </p:spPr>
        <p:txBody>
          <a:bodyPr>
            <a:normAutofit/>
          </a:bodyPr>
          <a:lstStyle/>
          <a:p>
            <a:r>
              <a:rPr lang="en-US" b="0" u="sng" dirty="0"/>
              <a:t>Unlike</a:t>
            </a:r>
            <a:r>
              <a:rPr lang="en-US" dirty="0"/>
              <a:t> OSPF, IS-IS routers connected to a broadcast segment form an adjacency with </a:t>
            </a:r>
            <a:r>
              <a:rPr lang="en-US" i="1" dirty="0"/>
              <a:t>all</a:t>
            </a:r>
            <a:r>
              <a:rPr lang="en-US" dirty="0"/>
              <a:t> nodes on the segment.</a:t>
            </a:r>
          </a:p>
          <a:p>
            <a:pPr lvl="1"/>
            <a:r>
              <a:rPr lang="en-US" dirty="0"/>
              <a:t>In OSPF, a full adjacency is only formed with the DR</a:t>
            </a:r>
          </a:p>
          <a:p>
            <a:r>
              <a:rPr lang="en-US" dirty="0"/>
              <a:t>Also unlike OSPF, IS-IS does </a:t>
            </a:r>
            <a:r>
              <a:rPr lang="en-US" i="1" dirty="0"/>
              <a:t>not</a:t>
            </a:r>
            <a:r>
              <a:rPr lang="en-US" dirty="0"/>
              <a:t> elect a backup to the DIS</a:t>
            </a:r>
          </a:p>
          <a:p>
            <a:pPr lvl="1"/>
            <a:r>
              <a:rPr lang="en-US" dirty="0"/>
              <a:t>In OSPF, a DR </a:t>
            </a:r>
            <a:r>
              <a:rPr lang="en-US" i="1" dirty="0"/>
              <a:t>and</a:t>
            </a:r>
            <a:r>
              <a:rPr lang="en-US" dirty="0"/>
              <a:t> BDR are elected</a:t>
            </a:r>
          </a:p>
          <a:p>
            <a:pPr lvl="1"/>
            <a:r>
              <a:rPr lang="en-US" dirty="0"/>
              <a:t>If the DIS fails, a new DIS is elected at that time</a:t>
            </a:r>
          </a:p>
          <a:p>
            <a:pPr lvl="1"/>
            <a:r>
              <a:rPr lang="en-US" dirty="0"/>
              <a:t>DISs will be preempted if a new router is attached with a higher priority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589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IS-IS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92381-ACC5-1E90-80EC-E54E16BA5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Default ‘narrow’ metrics for IS-IS allow for a maximum metric value of 63 for a link</a:t>
            </a:r>
          </a:p>
          <a:p>
            <a:pPr lvl="1"/>
            <a:r>
              <a:rPr lang="en-US" dirty="0"/>
              <a:t>The total maximum metric of a computed path is 1023</a:t>
            </a:r>
          </a:p>
          <a:p>
            <a:r>
              <a:rPr lang="en-US" dirty="0"/>
              <a:t>Metrics in IS-IS are arbitrary and set by the administrator</a:t>
            </a:r>
          </a:p>
          <a:p>
            <a:pPr lvl="1"/>
            <a:r>
              <a:rPr lang="en-US" dirty="0"/>
              <a:t>In Junos, the metrics can be linked to a reference bandwidth</a:t>
            </a:r>
          </a:p>
          <a:p>
            <a:r>
              <a:rPr lang="en-US" dirty="0"/>
              <a:t>Metrics are simply summed for all links in a path to compute the cost</a:t>
            </a:r>
          </a:p>
          <a:p>
            <a:r>
              <a:rPr lang="en-US" dirty="0"/>
              <a:t>The default ‘narrow’ metrics are generally insufficient for todays high-speed networks</a:t>
            </a:r>
          </a:p>
          <a:p>
            <a:pPr lvl="1"/>
            <a:r>
              <a:rPr lang="en-US" dirty="0"/>
              <a:t>‘Wide’ metrics may be configured, increasing the maximum link metric value to 2^24 (~16 million)</a:t>
            </a:r>
          </a:p>
          <a:p>
            <a:pPr lvl="1"/>
            <a:r>
              <a:rPr lang="en-US" dirty="0"/>
              <a:t>The maximum metric of a computed path with wide metrics is 2^32 (~4.3 billion)</a:t>
            </a:r>
          </a:p>
        </p:txBody>
      </p:sp>
    </p:spTree>
    <p:extLst>
      <p:ext uri="{BB962C8B-B14F-4D97-AF65-F5344CB8AC3E}">
        <p14:creationId xmlns:p14="http://schemas.microsoft.com/office/powerpoint/2010/main" val="1570724136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56558427-F9AE-40CF-A745-04732DD2616A}"/>
</file>

<file path=customXml/itemProps2.xml><?xml version="1.0" encoding="utf-8"?>
<ds:datastoreItem xmlns:ds="http://schemas.openxmlformats.org/officeDocument/2006/customXml" ds:itemID="{26B293ED-62F5-46AE-81D4-A356F307F977}"/>
</file>

<file path=customXml/itemProps3.xml><?xml version="1.0" encoding="utf-8"?>
<ds:datastoreItem xmlns:ds="http://schemas.openxmlformats.org/officeDocument/2006/customXml" ds:itemID="{34EE3FB3-DC88-4C96-9AE0-FE48C7A1BF0A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15155</TotalTime>
  <Words>409</Words>
  <Application>Microsoft Office PowerPoint</Application>
  <PresentationFormat>Widescreen</PresentationFormat>
  <Paragraphs>40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Open Sans</vt:lpstr>
      <vt:lpstr>Open Sans Semibold</vt:lpstr>
      <vt:lpstr>Roboto Slab</vt:lpstr>
      <vt:lpstr>InfoSec Institute</vt:lpstr>
      <vt:lpstr>JNCIS-ENT</vt:lpstr>
      <vt:lpstr>IS-IS Neighbors and Adjacencies</vt:lpstr>
      <vt:lpstr>Adjacency Formation Rules</vt:lpstr>
      <vt:lpstr>The DIS</vt:lpstr>
      <vt:lpstr>The DIS Cont.</vt:lpstr>
      <vt:lpstr>IS-IS Metrics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117</cp:revision>
  <dcterms:created xsi:type="dcterms:W3CDTF">2019-02-27T16:42:59Z</dcterms:created>
  <dcterms:modified xsi:type="dcterms:W3CDTF">2023-03-07T01:42:10Z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